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8C"/>
    <a:srgbClr val="020302"/>
    <a:srgbClr val="81D3EB"/>
    <a:srgbClr val="636E76"/>
    <a:srgbClr val="99AEDA"/>
    <a:srgbClr val="FFE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89C562-4130-4B3C-BD97-E954B866FCD4}" v="12" dt="2025-01-31T23:53:44.02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67" autoAdjust="0"/>
    <p:restoredTop sz="94660"/>
  </p:normalViewPr>
  <p:slideViewPr>
    <p:cSldViewPr>
      <p:cViewPr varScale="1">
        <p:scale>
          <a:sx n="75" d="100"/>
          <a:sy n="75" d="100"/>
        </p:scale>
        <p:origin x="1792" y="2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rina Uswak" userId="665c280e-2aa4-4f4c-b5ee-e178d549f643" providerId="ADAL" clId="{1C89C562-4130-4B3C-BD97-E954B866FCD4}"/>
    <pc:docChg chg="undo custSel modSld">
      <pc:chgData name="Sabrina Uswak" userId="665c280e-2aa4-4f4c-b5ee-e178d549f643" providerId="ADAL" clId="{1C89C562-4130-4B3C-BD97-E954B866FCD4}" dt="2025-01-31T23:53:44.022" v="8" actId="5736"/>
      <pc:docMkLst>
        <pc:docMk/>
      </pc:docMkLst>
      <pc:sldChg chg="modSp mod">
        <pc:chgData name="Sabrina Uswak" userId="665c280e-2aa4-4f4c-b5ee-e178d549f643" providerId="ADAL" clId="{1C89C562-4130-4B3C-BD97-E954B866FCD4}" dt="2025-01-31T23:53:44.022" v="8" actId="5736"/>
        <pc:sldMkLst>
          <pc:docMk/>
          <pc:sldMk cId="0" sldId="256"/>
        </pc:sldMkLst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7" creationId="{00000000-0000-0000-0000-000000000000}"/>
          </ac:spMkLst>
        </pc:spChg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8" creationId="{00000000-0000-0000-0000-000000000000}"/>
          </ac:spMkLst>
        </pc:spChg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9" creationId="{00000000-0000-0000-0000-000000000000}"/>
          </ac:spMkLst>
        </pc:spChg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11" creationId="{00000000-0000-0000-0000-000000000000}"/>
          </ac:spMkLst>
        </pc:spChg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12" creationId="{00000000-0000-0000-0000-000000000000}"/>
          </ac:spMkLst>
        </pc:spChg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13" creationId="{00000000-0000-0000-0000-000000000000}"/>
          </ac:spMkLst>
        </pc:spChg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14" creationId="{00000000-0000-0000-0000-000000000000}"/>
          </ac:spMkLst>
        </pc:spChg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15" creationId="{00000000-0000-0000-0000-000000000000}"/>
          </ac:spMkLst>
        </pc:spChg>
        <pc:spChg chg="mod">
          <ac:chgData name="Sabrina Uswak" userId="665c280e-2aa4-4f4c-b5ee-e178d549f643" providerId="ADAL" clId="{1C89C562-4130-4B3C-BD97-E954B866FCD4}" dt="2025-01-31T23:53:44.022" v="8" actId="5736"/>
          <ac:spMkLst>
            <pc:docMk/>
            <pc:sldMk cId="0" sldId="256"/>
            <ac:spMk id="16" creationId="{00000000-0000-0000-0000-000000000000}"/>
          </ac:spMkLst>
        </pc:spChg>
        <pc:graphicFrameChg chg="mod modGraphic">
          <ac:chgData name="Sabrina Uswak" userId="665c280e-2aa4-4f4c-b5ee-e178d549f643" providerId="ADAL" clId="{1C89C562-4130-4B3C-BD97-E954B866FCD4}" dt="2025-01-31T23:53:44.022" v="8" actId="5736"/>
          <ac:graphicFrameMkLst>
            <pc:docMk/>
            <pc:sldMk cId="0" sldId="256"/>
            <ac:graphicFrameMk id="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20302"/>
                </a:solidFill>
                <a:latin typeface="Inter"/>
                <a:cs typeface="Inte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20302"/>
                </a:solidFill>
                <a:latin typeface="Inter"/>
                <a:cs typeface="Inte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20302"/>
                </a:solidFill>
                <a:latin typeface="Inter"/>
                <a:cs typeface="Inte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20302"/>
                </a:solidFill>
                <a:latin typeface="Inter"/>
                <a:cs typeface="Inte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5900" y="413461"/>
            <a:ext cx="325183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20302"/>
                </a:solidFill>
                <a:latin typeface="Inter"/>
                <a:cs typeface="Inte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ECFAC6-94FA-7E5E-D8A8-812A5CF71B3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4691063" y="7556500"/>
            <a:ext cx="7016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awer.com/funds/performan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5900" y="5847698"/>
            <a:ext cx="9586595" cy="15004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416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*The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purchase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of units of the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Mawer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New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Canada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 is currently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restricted. The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 is only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open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to new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investors as part of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discretionary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balanced portfolio through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Mawer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and to 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existing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investors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our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discretion.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We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reserve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right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to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re-open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Mawer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New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Canada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to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all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purchasers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any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time.</a:t>
            </a:r>
            <a:endParaRPr sz="800" dirty="0">
              <a:latin typeface="Inter"/>
              <a:cs typeface="Inter"/>
            </a:endParaRPr>
          </a:p>
          <a:p>
            <a:pPr marL="12700" marR="64135">
              <a:lnSpc>
                <a:spcPct val="100000"/>
              </a:lnSpc>
              <a:spcBef>
                <a:spcPts val="960"/>
              </a:spcBef>
            </a:pP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Performance</a:t>
            </a:r>
            <a:r>
              <a:rPr sz="800" spc="-2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has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been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presented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for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A-series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mutual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has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been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calculated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net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of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fees.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Performance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has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been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expressed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Canadian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dollars.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For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more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information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on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-2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Mawer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mutual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funds,</a:t>
            </a:r>
            <a:r>
              <a:rPr sz="800" spc="-2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please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refer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to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lang="en-US" sz="800" spc="-10" dirty="0">
                <a:solidFill>
                  <a:srgbClr val="00578C"/>
                </a:solidFill>
                <a:latin typeface="Inter"/>
                <a:cs typeface="Inter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https://www.mawer.com/funds/performance</a:t>
            </a:r>
            <a:endParaRPr lang="en-US" sz="800" spc="-10" dirty="0">
              <a:solidFill>
                <a:srgbClr val="00578C"/>
              </a:solidFill>
              <a:latin typeface="Inter"/>
              <a:cs typeface="Inter"/>
            </a:endParaRPr>
          </a:p>
          <a:p>
            <a:pPr marL="12700" marR="64135">
              <a:lnSpc>
                <a:spcPct val="100000"/>
              </a:lnSpc>
              <a:spcBef>
                <a:spcPts val="960"/>
              </a:spcBef>
            </a:pP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Commissions,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trailing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commissions,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management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fees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expenses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all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may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associated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with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mutual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investments.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Please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read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facts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prospectus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before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investing.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spc="-25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50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indicated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rates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of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return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are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historical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total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returns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including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changes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unit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value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and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reinvestment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of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all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distributions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and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do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not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take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into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account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sales,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redemption,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distribution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or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optional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charges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or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income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taxes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payable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by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any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securityholder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that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would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have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reduced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returns.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Mutual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are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not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guaranteed,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their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values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change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frequently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past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performance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may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not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repeated.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Mawer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are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managed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by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Mawer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Investment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Management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Ltd.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Mutual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securities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are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not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covered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by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Canada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Deposit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Insurance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Corporation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by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any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other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government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deposit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insurer.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Mawer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Mutual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do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not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have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trailing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commissions.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If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you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purchased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units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of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the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Mawer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Mutual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Funds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through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third-party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dealer,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you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may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be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subject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to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commissions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or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additional</a:t>
            </a:r>
            <a:r>
              <a:rPr sz="800" spc="-1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sales</a:t>
            </a:r>
            <a:r>
              <a:rPr sz="800" spc="-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charges.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Please</a:t>
            </a:r>
            <a:r>
              <a:rPr sz="800" spc="-3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contact</a:t>
            </a:r>
            <a:r>
              <a:rPr sz="800" spc="-2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your</a:t>
            </a:r>
            <a:r>
              <a:rPr sz="800" spc="-2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dealer</a:t>
            </a:r>
            <a:r>
              <a:rPr sz="800" spc="-2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for</a:t>
            </a:r>
            <a:r>
              <a:rPr sz="800" spc="-30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dirty="0">
                <a:solidFill>
                  <a:srgbClr val="58595B"/>
                </a:solidFill>
                <a:latin typeface="Inter"/>
                <a:cs typeface="Inter"/>
              </a:rPr>
              <a:t>more</a:t>
            </a:r>
            <a:r>
              <a:rPr sz="800" spc="-25" dirty="0">
                <a:solidFill>
                  <a:srgbClr val="58595B"/>
                </a:solidFill>
                <a:latin typeface="Inter"/>
                <a:cs typeface="Inter"/>
              </a:rPr>
              <a:t> </a:t>
            </a:r>
            <a:r>
              <a:rPr sz="800" spc="-10" dirty="0">
                <a:solidFill>
                  <a:srgbClr val="58595B"/>
                </a:solidFill>
                <a:latin typeface="Inter"/>
                <a:cs typeface="Inter"/>
              </a:rPr>
              <a:t>information.</a:t>
            </a:r>
            <a:endParaRPr sz="800" dirty="0">
              <a:latin typeface="Inter"/>
              <a:cs typeface="Inter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5900" y="413461"/>
            <a:ext cx="547694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/>
              <a:t>Benefits</a:t>
            </a:r>
            <a:r>
              <a:rPr b="1" spc="130" dirty="0"/>
              <a:t> </a:t>
            </a:r>
            <a:r>
              <a:rPr b="1" dirty="0"/>
              <a:t>of</a:t>
            </a:r>
            <a:r>
              <a:rPr b="1" spc="135" dirty="0"/>
              <a:t> </a:t>
            </a:r>
            <a:r>
              <a:rPr b="1" spc="40" dirty="0"/>
              <a:t>Diversification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15900" y="861933"/>
            <a:ext cx="635000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Annual</a:t>
            </a:r>
            <a:r>
              <a:rPr sz="1000" spc="-3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returns</a:t>
            </a:r>
            <a:r>
              <a:rPr sz="1000" spc="-2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for</a:t>
            </a:r>
            <a:r>
              <a:rPr sz="1000" spc="-3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Mawer</a:t>
            </a:r>
            <a:r>
              <a:rPr sz="1000" spc="-25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Mutual</a:t>
            </a:r>
            <a:r>
              <a:rPr sz="1000" spc="-3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Funds</a:t>
            </a:r>
            <a:r>
              <a:rPr sz="1000" spc="-2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–</a:t>
            </a:r>
            <a:r>
              <a:rPr sz="1000" spc="-3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Series</a:t>
            </a:r>
            <a:r>
              <a:rPr sz="1000" spc="-2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lang="en-US" sz="1000" spc="-20" dirty="0">
                <a:solidFill>
                  <a:srgbClr val="5F5F61"/>
                </a:solidFill>
                <a:latin typeface="Inter"/>
                <a:cs typeface="Inter"/>
              </a:rPr>
              <a:t>F</a:t>
            </a:r>
            <a:r>
              <a:rPr sz="1000" spc="-3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arranged</a:t>
            </a:r>
            <a:r>
              <a:rPr sz="1000" spc="-2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from</a:t>
            </a:r>
            <a:r>
              <a:rPr sz="1000" spc="-25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highest</a:t>
            </a:r>
            <a:r>
              <a:rPr sz="1000" spc="-25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to</a:t>
            </a:r>
            <a:r>
              <a:rPr sz="1000" spc="-2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lowest</a:t>
            </a:r>
            <a:r>
              <a:rPr sz="1000" spc="-25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over</a:t>
            </a:r>
            <a:r>
              <a:rPr sz="1000" spc="-25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a</a:t>
            </a:r>
            <a:r>
              <a:rPr sz="1000" spc="-30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spc="-20" dirty="0">
                <a:solidFill>
                  <a:srgbClr val="5F5F61"/>
                </a:solidFill>
                <a:latin typeface="Inter"/>
                <a:cs typeface="Inter"/>
              </a:rPr>
              <a:t>10-</a:t>
            </a:r>
            <a:r>
              <a:rPr sz="1000" dirty="0">
                <a:solidFill>
                  <a:srgbClr val="5F5F61"/>
                </a:solidFill>
                <a:latin typeface="Inter"/>
                <a:cs typeface="Inter"/>
              </a:rPr>
              <a:t>year</a:t>
            </a:r>
            <a:r>
              <a:rPr sz="1000" spc="-25" dirty="0">
                <a:solidFill>
                  <a:srgbClr val="5F5F61"/>
                </a:solidFill>
                <a:latin typeface="Inter"/>
                <a:cs typeface="Inter"/>
              </a:rPr>
              <a:t> </a:t>
            </a:r>
            <a:r>
              <a:rPr sz="1000" spc="-10" dirty="0">
                <a:solidFill>
                  <a:srgbClr val="5F5F61"/>
                </a:solidFill>
                <a:latin typeface="Inter"/>
                <a:cs typeface="Inter"/>
              </a:rPr>
              <a:t>period.</a:t>
            </a:r>
            <a:endParaRPr sz="1000" dirty="0">
              <a:latin typeface="Inter"/>
              <a:cs typeface="Inter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38652"/>
              </p:ext>
            </p:extLst>
          </p:nvPr>
        </p:nvGraphicFramePr>
        <p:xfrm>
          <a:off x="234949" y="1509396"/>
          <a:ext cx="9607554" cy="41294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0501">
                  <a:extLst>
                    <a:ext uri="{9D8B030D-6E8A-4147-A177-3AD203B41FA5}">
                      <a16:colId xmlns:a16="http://schemas.microsoft.com/office/drawing/2014/main" val="501687825"/>
                    </a:ext>
                  </a:extLst>
                </a:gridCol>
                <a:gridCol w="960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05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3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5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05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05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605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55930">
                <a:tc>
                  <a:txBody>
                    <a:bodyPr/>
                    <a:lstStyle/>
                    <a:p>
                      <a:pPr marL="86360" marR="79375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lang="en-US"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Emerging</a:t>
                      </a:r>
                      <a:r>
                        <a:rPr lang="en-US" sz="700" spc="3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Markets</a:t>
                      </a:r>
                      <a:r>
                        <a:rPr lang="en-US"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lang="en-US"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lang="en-US"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en-US"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25.7%</a:t>
                      </a:r>
                      <a:endParaRPr lang="en-US"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 anchor="ctr">
                    <a:solidFill>
                      <a:srgbClr val="489CBF"/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79375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Emerging</a:t>
                      </a:r>
                      <a:r>
                        <a:rPr sz="700" spc="3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Markets</a:t>
                      </a:r>
                      <a:r>
                        <a:rPr lang="en-US"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24.3%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489CBF"/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79375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Emerging</a:t>
                      </a:r>
                      <a:r>
                        <a:rPr sz="700" spc="3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Markets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17.1%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489CBF"/>
                    </a:solidFill>
                  </a:tcPr>
                </a:tc>
                <a:tc>
                  <a:txBody>
                    <a:bodyPr/>
                    <a:lstStyle/>
                    <a:p>
                      <a:pPr marL="118110" marR="110489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1.3%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636E76"/>
                    </a:solidFill>
                  </a:tcPr>
                </a:tc>
                <a:tc>
                  <a:txBody>
                    <a:bodyPr/>
                    <a:lstStyle/>
                    <a:p>
                      <a:pPr marL="128905" marR="120650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23.7%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E2745A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tabLst>
                          <a:tab pos="960755" algn="l"/>
                        </a:tabLst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New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	New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260"/>
                        </a:spcBef>
                        <a:tabLst>
                          <a:tab pos="960755" algn="l"/>
                        </a:tabLst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19.3%</a:t>
                      </a: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	</a:t>
                      </a: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28.8%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2384" marB="0">
                    <a:solidFill>
                      <a:srgbClr val="FFE4C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9.6%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06375" marR="198755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22.6%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00578C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New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19.3%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2384" marB="0">
                    <a:solidFill>
                      <a:srgbClr val="FFE4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85">
                <a:tc rowSpan="2">
                  <a:txBody>
                    <a:bodyPr/>
                    <a:lstStyle/>
                    <a:p>
                      <a:pPr marL="206375" marR="198755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lang="en-US"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lang="en-US"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lang="en-US"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lang="en-US"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en-US"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18.4%</a:t>
                      </a:r>
                      <a:endParaRPr sz="800" dirty="0">
                        <a:latin typeface="Inter"/>
                        <a:cs typeface="Inter"/>
                      </a:endParaRPr>
                    </a:p>
                  </a:txBody>
                  <a:tcPr marL="0" marR="0" marT="3175" marB="0" anchor="ctr">
                    <a:solidFill>
                      <a:srgbClr val="00578C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sz="700" spc="-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marL="31877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21.7%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3175" marB="0">
                    <a:solidFill>
                      <a:srgbClr val="99AEDA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sz="700" spc="-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marL="31178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14.4%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3175" marB="0">
                    <a:solidFill>
                      <a:srgbClr val="99AE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8905" marR="120650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5.6%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E2745A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23.6%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175" marB="0">
                    <a:solidFill>
                      <a:srgbClr val="99AEDA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solidFill>
                      <a:srgbClr val="FFE4C6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00578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solidFill>
                      <a:srgbClr val="FFE4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1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solidFill>
                      <a:srgbClr val="99AE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solidFill>
                      <a:srgbClr val="99AE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E2745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solidFill>
                      <a:srgbClr val="99AE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5900" marR="205104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sz="700" spc="2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14.8%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31178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25.7%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53035" marR="145415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Bond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0.8%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3360" marR="205104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20.8%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8905" marR="120650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15.8%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E274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570">
                <a:tc rowSpan="2">
                  <a:txBody>
                    <a:bodyPr/>
                    <a:lstStyle/>
                    <a:p>
                      <a:pPr marL="128905" marR="120650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lang="en-US"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lang="en-US"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lang="en-US"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lang="en-US"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en-US"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17.8%</a:t>
                      </a:r>
                      <a:endParaRPr lang="en-US"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 anchor="ctr">
                    <a:solidFill>
                      <a:srgbClr val="E2745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8905" marR="120650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17.7%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E2745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3360" marR="205104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13.9%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81D3EB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1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Bond</a:t>
                      </a:r>
                      <a:r>
                        <a:rPr sz="700" spc="1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12.0%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175" marB="0">
                    <a:solidFill>
                      <a:srgbClr val="02030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New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18.1%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175" marB="0">
                    <a:solidFill>
                      <a:srgbClr val="FFE4C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E274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3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E2745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81D3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solidFill>
                      <a:srgbClr val="02030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solidFill>
                      <a:srgbClr val="FFE4C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9539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3200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14.7%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3360" marR="205104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sz="700" spc="2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24.4%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8110" marR="110489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0.7%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sz="700" spc="-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3162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12.8%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sz="700" spc="-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5.5%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35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958215" algn="l"/>
                        </a:tabLst>
                      </a:pPr>
                      <a:r>
                        <a:rPr lang="en-US"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New</a:t>
                      </a:r>
                      <a:r>
                        <a:rPr lang="en-US"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lang="en-US"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  <a:endParaRPr lang="en-US" sz="700" dirty="0">
                        <a:latin typeface="Inter"/>
                        <a:cs typeface="Inter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259"/>
                        </a:spcBef>
                        <a:tabLst>
                          <a:tab pos="958850" algn="l"/>
                        </a:tabLst>
                      </a:pPr>
                      <a:r>
                        <a:rPr lang="en-US"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11.2%</a:t>
                      </a:r>
                      <a:endParaRPr lang="en-US"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 anchor="ctr">
                    <a:solidFill>
                      <a:srgbClr val="FFE4C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06375" marR="198755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14.6%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00578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06375" marR="198755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12.7%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00578C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sz="700" spc="-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29718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12.1%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175" marB="0">
                    <a:solidFill>
                      <a:srgbClr val="99AE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06375" marR="198755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7.3%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00578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solidFill>
                      <a:srgbClr val="99A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00578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00578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solidFill>
                      <a:srgbClr val="99AE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00578C"/>
                    </a:solidFill>
                  </a:tcPr>
                </a:tc>
                <a:tc>
                  <a:txBody>
                    <a:bodyPr/>
                    <a:lstStyle/>
                    <a:p>
                      <a:pPr marL="226695" marR="198755" indent="-17780">
                        <a:lnSpc>
                          <a:spcPts val="1000"/>
                        </a:lnSpc>
                        <a:spcBef>
                          <a:spcPts val="244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</a:txBody>
                  <a:tcPr marL="0" marR="0" marT="31114" marB="0">
                    <a:solidFill>
                      <a:srgbClr val="00578C"/>
                    </a:solidFill>
                  </a:tcPr>
                </a:tc>
                <a:tc>
                  <a:txBody>
                    <a:bodyPr/>
                    <a:lstStyle/>
                    <a:p>
                      <a:pPr marL="370840" marR="120650" indent="-242570">
                        <a:lnSpc>
                          <a:spcPts val="1000"/>
                        </a:lnSpc>
                        <a:spcBef>
                          <a:spcPts val="244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</a:txBody>
                  <a:tcPr marL="0" marR="0" marT="31114" marB="0">
                    <a:solidFill>
                      <a:srgbClr val="E274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</a:txBody>
                  <a:tcPr marL="0" marR="0" marT="26034" marB="0">
                    <a:solidFill>
                      <a:srgbClr val="A4C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</a:txBody>
                  <a:tcPr marL="0" marR="0" marT="26034" marB="0">
                    <a:solidFill>
                      <a:srgbClr val="A4C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</a:txBody>
                  <a:tcPr marL="0" marR="0" marT="26034" marB="0">
                    <a:solidFill>
                      <a:srgbClr val="A4C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140">
                <a:tc rowSpan="2">
                  <a:txBody>
                    <a:bodyPr/>
                    <a:lstStyle/>
                    <a:p>
                      <a:pPr marL="213360" marR="205104" algn="ctr">
                        <a:lnSpc>
                          <a:spcPct val="119000"/>
                        </a:lnSpc>
                        <a:spcBef>
                          <a:spcPts val="145"/>
                        </a:spcBef>
                      </a:pPr>
                      <a:r>
                        <a:rPr lang="en-US"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lang="en-US"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lang="en-US"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lang="en-US"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lang="en-US"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en-US"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10.2%</a:t>
                      </a:r>
                      <a:endParaRPr sz="800" dirty="0">
                        <a:latin typeface="Inter"/>
                        <a:cs typeface="Inter"/>
                      </a:endParaRPr>
                    </a:p>
                  </a:txBody>
                  <a:tcPr marL="0" marR="0" marT="3175" marB="0" anchor="ctr">
                    <a:solidFill>
                      <a:srgbClr val="81D3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958215" algn="l"/>
                        </a:tabLst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New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259"/>
                        </a:spcBef>
                        <a:tabLst>
                          <a:tab pos="958850" algn="l"/>
                        </a:tabLst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12.5%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3175" marB="0" anchor="ctr">
                    <a:solidFill>
                      <a:srgbClr val="FFE4C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9"/>
                        </a:spcBef>
                        <a:tabLst>
                          <a:tab pos="958850" algn="l"/>
                        </a:tabLst>
                      </a:pPr>
                      <a:r>
                        <a:rPr lang="en-US"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New</a:t>
                      </a:r>
                      <a:r>
                        <a:rPr lang="en-US"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lang="en-US"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259"/>
                        </a:spcBef>
                        <a:tabLst>
                          <a:tab pos="958850" algn="l"/>
                        </a:tabLst>
                      </a:pPr>
                      <a:r>
                        <a:rPr lang="en-US"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12.4%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3175" marB="0" anchor="ctr">
                    <a:solidFill>
                      <a:srgbClr val="FFE4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12.5%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99695" marB="0">
                    <a:solidFill>
                      <a:srgbClr val="A4C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9.3%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99695" marB="0">
                    <a:solidFill>
                      <a:srgbClr val="A4CFBF"/>
                    </a:solidFill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12.4%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8895" marB="0">
                    <a:solidFill>
                      <a:srgbClr val="00578C"/>
                    </a:solidFill>
                  </a:tcPr>
                </a:tc>
                <a:tc>
                  <a:txBody>
                    <a:bodyPr/>
                    <a:lstStyle/>
                    <a:p>
                      <a:pPr marL="30861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20.7%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8895" marB="0">
                    <a:solidFill>
                      <a:srgbClr val="E2745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69"/>
                        </a:lnSpc>
                      </a:pP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0.3%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0" marB="0">
                    <a:solidFill>
                      <a:srgbClr val="A4C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69"/>
                        </a:lnSpc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10.0%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0" marB="0">
                    <a:solidFill>
                      <a:srgbClr val="A4C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69"/>
                        </a:lnSpc>
                      </a:pP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3.2%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0" marB="0">
                    <a:solidFill>
                      <a:srgbClr val="A4C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1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solidFill>
                      <a:srgbClr val="FFE4C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9695" marB="0">
                    <a:solidFill>
                      <a:srgbClr val="A4C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9695" marB="0">
                    <a:solidFill>
                      <a:srgbClr val="A4CFB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10.6%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26034" marB="0">
                    <a:solidFill>
                      <a:srgbClr val="A4CFB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15.0%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26034" marB="0">
                    <a:solidFill>
                      <a:srgbClr val="A4CFB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3360" marR="205104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sz="700" spc="2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2.6%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8905" marR="120650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8.7%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E2745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53035" marR="145415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Bond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0.9%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56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lang="en-US"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lang="en-US"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lang="en-US"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en-US"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9.2%</a:t>
                      </a:r>
                      <a:endParaRPr lang="en-US" sz="900" dirty="0">
                        <a:latin typeface="Inter"/>
                        <a:cs typeface="Inter"/>
                      </a:endParaRPr>
                    </a:p>
                  </a:txBody>
                  <a:tcPr marL="0" marR="0" marT="99695" marB="0" anchor="ctr">
                    <a:solidFill>
                      <a:srgbClr val="A4C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10.9%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99695" marB="0">
                    <a:solidFill>
                      <a:srgbClr val="A4C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Balanced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10.1%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99695" marB="0">
                    <a:solidFill>
                      <a:srgbClr val="A4CFB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06375" marR="198755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16.7%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00578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3360" marR="205104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4.8%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81D3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034" marB="0">
                    <a:solidFill>
                      <a:srgbClr val="A4C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034" marB="0">
                    <a:solidFill>
                      <a:srgbClr val="A4C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E2745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63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9695" marB="0">
                    <a:solidFill>
                      <a:srgbClr val="A4C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9695" marB="0">
                    <a:solidFill>
                      <a:srgbClr val="A4C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00578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81D3E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55575" marR="145415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Bond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8.7%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06375" marR="198755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14.4%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00578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06375" marR="198755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4.0%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00578C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New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3.9%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2384" marB="0">
                    <a:solidFill>
                      <a:srgbClr val="FFE4C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8110" marR="110489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0.0%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345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US"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U.S.</a:t>
                      </a:r>
                      <a:r>
                        <a:rPr lang="en-US" sz="700" spc="-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lang="en-US" sz="700" spc="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lang="en-US" sz="700" spc="0" dirty="0">
                        <a:solidFill>
                          <a:schemeClr val="tx1"/>
                        </a:solidFill>
                        <a:latin typeface="Inter"/>
                        <a:cs typeface="Inter"/>
                      </a:endParaRPr>
                    </a:p>
                    <a:p>
                      <a:pPr marL="12700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US"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5.4%</a:t>
                      </a:r>
                      <a:endParaRPr lang="en-US"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 anchor="ctr">
                    <a:solidFill>
                      <a:srgbClr val="99AED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8110" marR="110489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4.2%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636E7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8905" marR="120650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9.4%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E2745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3360" marR="205104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17.7%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81D3E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86360" marR="79375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Emerging</a:t>
                      </a:r>
                      <a:r>
                        <a:rPr sz="700" spc="3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Markets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0.8%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489C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00578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00578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solidFill>
                      <a:srgbClr val="FFE4C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85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636E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E2745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81D3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489CB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31445" marR="120650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2.7%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E2745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53035" marR="145415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Bond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6.4%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8905" marR="120650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9.8%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E2745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53035" marR="145415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Bond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1.3%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13360" marR="205104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0.7%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5130">
                <a:tc rowSpan="2">
                  <a:txBody>
                    <a:bodyPr/>
                    <a:lstStyle/>
                    <a:p>
                      <a:pPr marL="118110" marR="110489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lang="en-US"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lang="en-US"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lang="en-US"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lang="en-US"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lang="en-US"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en-US"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2.2%</a:t>
                      </a:r>
                      <a:endParaRPr lang="en-US" sz="900" dirty="0">
                        <a:latin typeface="Inter"/>
                        <a:cs typeface="Inter"/>
                      </a:endParaRPr>
                    </a:p>
                  </a:txBody>
                  <a:tcPr marL="0" marR="0" marT="3175" marB="0" anchor="ctr">
                    <a:solidFill>
                      <a:srgbClr val="636E7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 Bond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  <a:tabLst>
                          <a:tab pos="960755" algn="l"/>
                        </a:tabLst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4.0%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3175" marB="0">
                    <a:solidFill>
                      <a:srgbClr val="02030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25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60755" algn="l"/>
                        </a:tabLst>
                        <a:defRPr/>
                      </a:pPr>
                      <a:r>
                        <a:rPr lang="en-US"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lang="en-US" sz="700" spc="-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lang="en-US"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Bond Fund</a:t>
                      </a:r>
                      <a:endParaRPr lang="en-US"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  <a:tabLst>
                          <a:tab pos="960755" algn="l"/>
                        </a:tabLst>
                      </a:pPr>
                      <a:r>
                        <a:rPr lang="en-US"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6.3%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3175" marB="0" anchor="ctr">
                    <a:solidFill>
                      <a:srgbClr val="02030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New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18.7%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175" marB="0">
                    <a:solidFill>
                      <a:srgbClr val="FFE4C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8110" marR="110489" algn="ctr">
                        <a:lnSpc>
                          <a:spcPct val="119000"/>
                        </a:lnSpc>
                        <a:spcBef>
                          <a:spcPts val="12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0.0%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5875" marB="0">
                    <a:solidFill>
                      <a:srgbClr val="636E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E2745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E2745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02030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81D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solidFill>
                      <a:srgbClr val="02030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solidFill>
                      <a:srgbClr val="FFE4C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solidFill>
                      <a:srgbClr val="636E7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0650" marR="110489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0.3%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8110" marR="110489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1.1%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New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Canada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Fund*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10.2%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32384" marB="0">
                    <a:solidFill>
                      <a:srgbClr val="FFE4C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8110" marR="110489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0.1%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06375" marR="198755" algn="ctr">
                        <a:lnSpc>
                          <a:spcPct val="119000"/>
                        </a:lnSpc>
                        <a:spcBef>
                          <a:spcPts val="355"/>
                        </a:spcBef>
                      </a:pP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International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3.3%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45085" marB="0">
                    <a:solidFill>
                      <a:srgbClr val="00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US"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 Bond </a:t>
                      </a:r>
                      <a:r>
                        <a:rPr lang="en-US"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lang="en-US"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  <a:tabLst>
                          <a:tab pos="960755" algn="l"/>
                        </a:tabLst>
                      </a:pPr>
                      <a:r>
                        <a:rPr lang="en-US"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2.1%</a:t>
                      </a:r>
                      <a:endParaRPr lang="en-US" sz="900" dirty="0">
                        <a:latin typeface="Inter"/>
                        <a:cs typeface="Inter"/>
                      </a:endParaRPr>
                    </a:p>
                  </a:txBody>
                  <a:tcPr marL="0" marR="0" marT="18415" marB="0" anchor="ctr">
                    <a:solidFill>
                      <a:srgbClr val="020302"/>
                    </a:solidFill>
                  </a:tcPr>
                </a:tc>
                <a:tc>
                  <a:txBody>
                    <a:bodyPr/>
                    <a:lstStyle/>
                    <a:p>
                      <a:pPr marL="213360" marR="205104" algn="ctr">
                        <a:lnSpc>
                          <a:spcPct val="119000"/>
                        </a:lnSpc>
                        <a:spcBef>
                          <a:spcPts val="145"/>
                        </a:spcBef>
                      </a:pP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Global</a:t>
                      </a:r>
                      <a:r>
                        <a:rPr sz="700" spc="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Small</a:t>
                      </a:r>
                      <a:r>
                        <a:rPr sz="700" spc="5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Cap</a:t>
                      </a:r>
                      <a:r>
                        <a:rPr sz="700" spc="-15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20" dirty="0">
                          <a:solidFill>
                            <a:srgbClr val="020302"/>
                          </a:solidFill>
                          <a:latin typeface="Inter"/>
                          <a:cs typeface="Inter"/>
                        </a:rPr>
                        <a:t>3.7%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18415" marB="0">
                    <a:solidFill>
                      <a:srgbClr val="81D3EB"/>
                    </a:solidFill>
                  </a:tcPr>
                </a:tc>
                <a:tc>
                  <a:txBody>
                    <a:bodyPr/>
                    <a:lstStyle/>
                    <a:p>
                      <a:pPr marL="118110" marR="110489" algn="ctr">
                        <a:lnSpc>
                          <a:spcPct val="119000"/>
                        </a:lnSpc>
                        <a:spcBef>
                          <a:spcPts val="14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3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Money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</a:t>
                      </a:r>
                      <a:r>
                        <a:rPr sz="700" spc="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3.9%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8415" marB="0">
                    <a:solidFill>
                      <a:srgbClr val="636E76"/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79375" algn="ctr">
                        <a:lnSpc>
                          <a:spcPct val="119000"/>
                        </a:lnSpc>
                        <a:spcBef>
                          <a:spcPts val="145"/>
                        </a:spcBef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Emerging</a:t>
                      </a:r>
                      <a:r>
                        <a:rPr sz="700" spc="3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Markets</a:t>
                      </a:r>
                      <a:r>
                        <a:rPr sz="700" spc="5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Equity</a:t>
                      </a:r>
                      <a:r>
                        <a:rPr sz="700" spc="5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1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29.0%</a:t>
                      </a:r>
                      <a:endParaRPr sz="900">
                        <a:latin typeface="Inter"/>
                        <a:cs typeface="Inter"/>
                      </a:endParaRPr>
                    </a:p>
                  </a:txBody>
                  <a:tcPr marL="0" marR="0" marT="18415" marB="0">
                    <a:solidFill>
                      <a:srgbClr val="489C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Canadian</a:t>
                      </a:r>
                      <a:r>
                        <a:rPr sz="700" spc="1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Bond</a:t>
                      </a:r>
                      <a:r>
                        <a:rPr sz="700" spc="15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 </a:t>
                      </a:r>
                      <a:r>
                        <a:rPr sz="7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Fund</a:t>
                      </a:r>
                      <a:endParaRPr sz="700" dirty="0">
                        <a:latin typeface="Inter"/>
                        <a:cs typeface="Inter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-</a:t>
                      </a:r>
                      <a:r>
                        <a:rPr sz="900" spc="-20" dirty="0">
                          <a:solidFill>
                            <a:srgbClr val="FFFFFF"/>
                          </a:solidFill>
                          <a:latin typeface="Inter"/>
                          <a:cs typeface="Inter"/>
                        </a:rPr>
                        <a:t>3.0%</a:t>
                      </a:r>
                      <a:endParaRPr sz="900" dirty="0">
                        <a:latin typeface="Inter"/>
                        <a:cs typeface="Inter"/>
                      </a:endParaRPr>
                    </a:p>
                  </a:txBody>
                  <a:tcPr marL="0" marR="0" marT="6350" marB="0">
                    <a:solidFill>
                      <a:srgbClr val="02030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solidFill>
                      <a:srgbClr val="FFE4C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636E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085" marB="0">
                    <a:solidFill>
                      <a:srgbClr val="0057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5285663" y="1254735"/>
            <a:ext cx="38544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2020</a:t>
            </a:r>
            <a:endParaRPr sz="1100">
              <a:latin typeface="Inter"/>
              <a:cs typeface="Inte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55653" y="1254735"/>
            <a:ext cx="36322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2019</a:t>
            </a:r>
            <a:endParaRPr sz="1100">
              <a:latin typeface="Inter"/>
              <a:cs typeface="Inte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14650" y="1254735"/>
            <a:ext cx="36322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2018</a:t>
            </a:r>
            <a:endParaRPr sz="1100">
              <a:latin typeface="Inter"/>
              <a:cs typeface="Inte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77618" y="1254735"/>
            <a:ext cx="35496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2017</a:t>
            </a:r>
            <a:endParaRPr sz="1100">
              <a:latin typeface="Inter"/>
              <a:cs typeface="Inter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132203" y="1254735"/>
            <a:ext cx="36322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2016</a:t>
            </a:r>
            <a:endParaRPr sz="1100">
              <a:latin typeface="Inter"/>
              <a:cs typeface="Inter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47800" y="1254735"/>
            <a:ext cx="38544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2024</a:t>
            </a:r>
            <a:endParaRPr sz="1100" dirty="0">
              <a:latin typeface="Inter"/>
              <a:cs typeface="Inter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07641" y="1254735"/>
            <a:ext cx="38354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2023</a:t>
            </a:r>
            <a:endParaRPr sz="1100">
              <a:latin typeface="Inter"/>
              <a:cs typeface="Inter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68600" y="1254735"/>
            <a:ext cx="37909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2022</a:t>
            </a:r>
            <a:endParaRPr sz="1100">
              <a:latin typeface="Inter"/>
              <a:cs typeface="Inter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37273" y="1254735"/>
            <a:ext cx="36004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2021</a:t>
            </a:r>
            <a:endParaRPr sz="1100">
              <a:latin typeface="Inter"/>
              <a:cs typeface="Inter"/>
            </a:endParaRPr>
          </a:p>
        </p:txBody>
      </p:sp>
      <p:sp>
        <p:nvSpPr>
          <p:cNvPr id="17" name="object 13">
            <a:extLst>
              <a:ext uri="{FF2B5EF4-FFF2-40B4-BE49-F238E27FC236}">
                <a16:creationId xmlns:a16="http://schemas.microsoft.com/office/drawing/2014/main" id="{36F2C38E-3F9E-C2B1-6612-3AF9CF886133}"/>
              </a:ext>
            </a:extLst>
          </p:cNvPr>
          <p:cNvSpPr txBox="1"/>
          <p:nvPr/>
        </p:nvSpPr>
        <p:spPr>
          <a:xfrm>
            <a:off x="484936" y="1254735"/>
            <a:ext cx="38544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solidFill>
                  <a:srgbClr val="3F4040"/>
                </a:solidFill>
                <a:latin typeface="Inter"/>
                <a:cs typeface="Inter"/>
              </a:rPr>
              <a:t>202</a:t>
            </a:r>
            <a:r>
              <a:rPr lang="en-US" sz="1100" spc="-20" dirty="0">
                <a:solidFill>
                  <a:srgbClr val="3F4040"/>
                </a:solidFill>
                <a:latin typeface="Inter"/>
                <a:cs typeface="Inter"/>
              </a:rPr>
              <a:t>5</a:t>
            </a:r>
            <a:endParaRPr sz="1100" dirty="0">
              <a:latin typeface="Inter"/>
              <a:cs typeface="Inter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7525394-26F5-2565-188B-30C9398577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431394"/>
            <a:ext cx="1496695" cy="5993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8595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feab1f-7396-4775-84d1-4c2c2f9517fe" xsi:nil="true"/>
    <lcf76f155ced4ddcb4097134ff3c332f xmlns="5631fb9e-1fc4-457a-837e-6ddf233d18a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B097518C5C0F42A813D6F6AD719E35" ma:contentTypeVersion="18" ma:contentTypeDescription="Create a new document." ma:contentTypeScope="" ma:versionID="07e1241ef6f72f25adc8821530358400">
  <xsd:schema xmlns:xsd="http://www.w3.org/2001/XMLSchema" xmlns:xs="http://www.w3.org/2001/XMLSchema" xmlns:p="http://schemas.microsoft.com/office/2006/metadata/properties" xmlns:ns2="5631fb9e-1fc4-457a-837e-6ddf233d18a4" xmlns:ns3="5efeab1f-7396-4775-84d1-4c2c2f9517fe" targetNamespace="http://schemas.microsoft.com/office/2006/metadata/properties" ma:root="true" ma:fieldsID="11db7cd30de8081782a42ee87b5cba7c" ns2:_="" ns3:_="">
    <xsd:import namespace="5631fb9e-1fc4-457a-837e-6ddf233d18a4"/>
    <xsd:import namespace="5efeab1f-7396-4775-84d1-4c2c2f9517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31fb9e-1fc4-457a-837e-6ddf233d1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5e5c5e7-ed79-4ace-b153-01c7326d76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feab1f-7396-4775-84d1-4c2c2f9517f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89e4717-2b34-4319-be7e-2c314b86ff7d}" ma:internalName="TaxCatchAll" ma:showField="CatchAllData" ma:web="5efeab1f-7396-4775-84d1-4c2c2f9517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BF7209-326A-4C2E-8C45-589C35C1CA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B61260-20B6-484F-A26E-7FF34E3B3480}">
  <ds:schemaRefs>
    <ds:schemaRef ds:uri="http://schemas.microsoft.com/office/2006/metadata/properties"/>
    <ds:schemaRef ds:uri="http://schemas.microsoft.com/office/infopath/2007/PartnerControls"/>
    <ds:schemaRef ds:uri="5efeab1f-7396-4775-84d1-4c2c2f9517fe"/>
    <ds:schemaRef ds:uri="5631fb9e-1fc4-457a-837e-6ddf233d18a4"/>
  </ds:schemaRefs>
</ds:datastoreItem>
</file>

<file path=customXml/itemProps3.xml><?xml version="1.0" encoding="utf-8"?>
<ds:datastoreItem xmlns:ds="http://schemas.openxmlformats.org/officeDocument/2006/customXml" ds:itemID="{05CF5808-3005-4CF3-A015-76D133B99E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31fb9e-1fc4-457a-837e-6ddf233d18a4"/>
    <ds:schemaRef ds:uri="5efeab1f-7396-4775-84d1-4c2c2f9517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ba225c4-2a1c-4ddb-810d-2f321e6b54ba}" enabled="1" method="Standard" siteId="{c9d241fd-b522-41dd-b679-16b112d7dee7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804</Words>
  <Application>Microsoft Office PowerPoint</Application>
  <PresentationFormat>Custom</PresentationFormat>
  <Paragraphs>206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Calibri</vt:lpstr>
      <vt:lpstr>Inter</vt:lpstr>
      <vt:lpstr>Times New Roman</vt:lpstr>
      <vt:lpstr>Office Theme</vt:lpstr>
      <vt:lpstr>Benefits of Diversification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Wooju Hong</cp:lastModifiedBy>
  <cp:revision>5</cp:revision>
  <dcterms:created xsi:type="dcterms:W3CDTF">2025-01-30T20:34:38Z</dcterms:created>
  <dcterms:modified xsi:type="dcterms:W3CDTF">2026-05-14T21:54:33Z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2025-01-22T00:00:00Z</vt:filetime>
  </property>
  <property fmtid="{D5CDD505-2E9C-101B-9397-08002B2CF9AE}" pid="3" name="Creator">
    <vt:lpwstr>Adobe InDesign 19.3 (Macintosh)</vt:lpwstr>
  </property>
  <property fmtid="{D5CDD505-2E9C-101B-9397-08002B2CF9AE}" pid="4" name="LastSaved">
    <vt:filetime>2025-01-30T00:00:00Z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0x01010095B097518C5C0F42A813D6F6AD719E35</vt:lpwstr>
  </property>
  <property fmtid="{D5CDD505-2E9C-101B-9397-08002B2CF9AE}" pid="7" name="ClassificationContentMarkingFooterLocations">
    <vt:lpwstr>Office Theme:8</vt:lpwstr>
  </property>
  <property fmtid="{D5CDD505-2E9C-101B-9397-08002B2CF9AE}" pid="8" name="ClassificationContentMarkingFooterText">
    <vt:lpwstr>Confidential</vt:lpwstr>
  </property>
</Properties>
</file>